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1"/>
  </p:notesMasterIdLst>
  <p:sldIdLst>
    <p:sldId id="257" r:id="rId2"/>
    <p:sldId id="259" r:id="rId3"/>
    <p:sldId id="263" r:id="rId4"/>
    <p:sldId id="260" r:id="rId5"/>
    <p:sldId id="261" r:id="rId6"/>
    <p:sldId id="266" r:id="rId7"/>
    <p:sldId id="265" r:id="rId8"/>
    <p:sldId id="281" r:id="rId9"/>
    <p:sldId id="267" r:id="rId10"/>
    <p:sldId id="268" r:id="rId11"/>
    <p:sldId id="269" r:id="rId12"/>
    <p:sldId id="284" r:id="rId13"/>
    <p:sldId id="271" r:id="rId14"/>
    <p:sldId id="274" r:id="rId15"/>
    <p:sldId id="275" r:id="rId16"/>
    <p:sldId id="276" r:id="rId17"/>
    <p:sldId id="277" r:id="rId18"/>
    <p:sldId id="278" r:id="rId19"/>
    <p:sldId id="280" r:id="rId20"/>
    <p:sldId id="270" r:id="rId21"/>
    <p:sldId id="286" r:id="rId22"/>
    <p:sldId id="287" r:id="rId23"/>
    <p:sldId id="288" r:id="rId24"/>
    <p:sldId id="289" r:id="rId25"/>
    <p:sldId id="420" r:id="rId26"/>
    <p:sldId id="291" r:id="rId27"/>
    <p:sldId id="292" r:id="rId28"/>
    <p:sldId id="290" r:id="rId29"/>
    <p:sldId id="293" r:id="rId30"/>
    <p:sldId id="294" r:id="rId31"/>
    <p:sldId id="300" r:id="rId32"/>
    <p:sldId id="298" r:id="rId33"/>
    <p:sldId id="297" r:id="rId34"/>
    <p:sldId id="315" r:id="rId35"/>
    <p:sldId id="316" r:id="rId36"/>
    <p:sldId id="304" r:id="rId37"/>
    <p:sldId id="295" r:id="rId38"/>
    <p:sldId id="296" r:id="rId39"/>
    <p:sldId id="299" r:id="rId40"/>
    <p:sldId id="301" r:id="rId41"/>
    <p:sldId id="302" r:id="rId42"/>
    <p:sldId id="305" r:id="rId43"/>
    <p:sldId id="306" r:id="rId44"/>
    <p:sldId id="307" r:id="rId45"/>
    <p:sldId id="309" r:id="rId46"/>
    <p:sldId id="308" r:id="rId47"/>
    <p:sldId id="412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6" r:id="rId70"/>
    <p:sldId id="337" r:id="rId71"/>
    <p:sldId id="324" r:id="rId72"/>
    <p:sldId id="340" r:id="rId73"/>
    <p:sldId id="343" r:id="rId74"/>
    <p:sldId id="341" r:id="rId75"/>
    <p:sldId id="342" r:id="rId76"/>
    <p:sldId id="370" r:id="rId77"/>
    <p:sldId id="371" r:id="rId78"/>
    <p:sldId id="373" r:id="rId79"/>
    <p:sldId id="374" r:id="rId80"/>
    <p:sldId id="372" r:id="rId81"/>
    <p:sldId id="375" r:id="rId82"/>
    <p:sldId id="377" r:id="rId83"/>
    <p:sldId id="376" r:id="rId84"/>
    <p:sldId id="380" r:id="rId85"/>
    <p:sldId id="381" r:id="rId86"/>
    <p:sldId id="378" r:id="rId87"/>
    <p:sldId id="379" r:id="rId88"/>
    <p:sldId id="382" r:id="rId89"/>
    <p:sldId id="386" r:id="rId90"/>
    <p:sldId id="387" r:id="rId91"/>
    <p:sldId id="388" r:id="rId92"/>
    <p:sldId id="389" r:id="rId93"/>
    <p:sldId id="391" r:id="rId94"/>
    <p:sldId id="395" r:id="rId95"/>
    <p:sldId id="390" r:id="rId96"/>
    <p:sldId id="392" r:id="rId97"/>
    <p:sldId id="396" r:id="rId98"/>
    <p:sldId id="393" r:id="rId99"/>
    <p:sldId id="397" r:id="rId100"/>
    <p:sldId id="398" r:id="rId101"/>
    <p:sldId id="399" r:id="rId102"/>
    <p:sldId id="383" r:id="rId103"/>
    <p:sldId id="384" r:id="rId104"/>
    <p:sldId id="385" r:id="rId105"/>
    <p:sldId id="422" r:id="rId106"/>
    <p:sldId id="421" r:id="rId107"/>
    <p:sldId id="452" r:id="rId108"/>
    <p:sldId id="423" r:id="rId109"/>
    <p:sldId id="424" r:id="rId110"/>
    <p:sldId id="425" r:id="rId111"/>
    <p:sldId id="426" r:id="rId112"/>
    <p:sldId id="427" r:id="rId113"/>
    <p:sldId id="428" r:id="rId114"/>
    <p:sldId id="429" r:id="rId115"/>
    <p:sldId id="430" r:id="rId116"/>
    <p:sldId id="431" r:id="rId117"/>
    <p:sldId id="432" r:id="rId118"/>
    <p:sldId id="433" r:id="rId119"/>
    <p:sldId id="434" r:id="rId120"/>
    <p:sldId id="435" r:id="rId121"/>
    <p:sldId id="436" r:id="rId122"/>
    <p:sldId id="437" r:id="rId123"/>
    <p:sldId id="438" r:id="rId124"/>
    <p:sldId id="439" r:id="rId125"/>
    <p:sldId id="440" r:id="rId126"/>
    <p:sldId id="441" r:id="rId127"/>
    <p:sldId id="442" r:id="rId128"/>
    <p:sldId id="443" r:id="rId129"/>
    <p:sldId id="444" r:id="rId130"/>
    <p:sldId id="445" r:id="rId131"/>
    <p:sldId id="446" r:id="rId132"/>
    <p:sldId id="447" r:id="rId133"/>
    <p:sldId id="448" r:id="rId134"/>
    <p:sldId id="449" r:id="rId135"/>
    <p:sldId id="450" r:id="rId136"/>
    <p:sldId id="451" r:id="rId137"/>
    <p:sldId id="402" r:id="rId138"/>
    <p:sldId id="405" r:id="rId139"/>
    <p:sldId id="400" r:id="rId140"/>
    <p:sldId id="411" r:id="rId141"/>
    <p:sldId id="415" r:id="rId142"/>
    <p:sldId id="416" r:id="rId143"/>
    <p:sldId id="417" r:id="rId144"/>
    <p:sldId id="401" r:id="rId145"/>
    <p:sldId id="418" r:id="rId146"/>
    <p:sldId id="344" r:id="rId147"/>
    <p:sldId id="409" r:id="rId148"/>
    <p:sldId id="410" r:id="rId149"/>
    <p:sldId id="419" r:id="rId1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>
      <p:cViewPr>
        <p:scale>
          <a:sx n="66" d="100"/>
          <a:sy n="66" d="100"/>
        </p:scale>
        <p:origin x="772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07/09/2016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07/09/2016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07/09/2016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  <a:endParaRPr lang="fr-F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  <a:endParaRPr lang="fr-F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07/09/2016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07/09/2016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07/09/2016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07/09/2016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07/09/2016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7.png"/><Relationship Id="rId9" Type="http://schemas.openxmlformats.org/officeDocument/2006/relationships/image" Target="../media/image1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e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17.png"/><Relationship Id="rId4" Type="http://schemas.openxmlformats.org/officeDocument/2006/relationships/image" Target="../media/image130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33.png"/><Relationship Id="rId4" Type="http://schemas.openxmlformats.org/officeDocument/2006/relationships/hyperlink" Target="http://www.sciencedirect.com/science/article/pii/S0097849315000084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3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3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36.jpeg"/><Relationship Id="rId4" Type="http://schemas.openxmlformats.org/officeDocument/2006/relationships/image" Target="../media/image13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9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9.emf"/><Relationship Id="rId7" Type="http://schemas.openxmlformats.org/officeDocument/2006/relationships/image" Target="../media/image14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17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9.emf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eg"/><Relationship Id="rId11" Type="http://schemas.openxmlformats.org/officeDocument/2006/relationships/image" Target="../media/image154.png"/><Relationship Id="rId5" Type="http://schemas.openxmlformats.org/officeDocument/2006/relationships/image" Target="../media/image148.jpeg"/><Relationship Id="rId10" Type="http://schemas.openxmlformats.org/officeDocument/2006/relationships/image" Target="../media/image153.png"/><Relationship Id="rId4" Type="http://schemas.openxmlformats.org/officeDocument/2006/relationships/image" Target="../media/image147.jpeg"/><Relationship Id="rId9" Type="http://schemas.openxmlformats.org/officeDocument/2006/relationships/image" Target="../media/image152.png"/><Relationship Id="rId14" Type="http://schemas.openxmlformats.org/officeDocument/2006/relationships/image" Target="../media/image11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5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58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1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6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3" Type="http://schemas.openxmlformats.org/officeDocument/2006/relationships/image" Target="../media/image9.emf"/><Relationship Id="rId7" Type="http://schemas.openxmlformats.org/officeDocument/2006/relationships/image" Target="../media/image164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eg"/><Relationship Id="rId5" Type="http://schemas.openxmlformats.org/officeDocument/2006/relationships/image" Target="../media/image162.jpeg"/><Relationship Id="rId10" Type="http://schemas.openxmlformats.org/officeDocument/2006/relationships/image" Target="../media/image117.png"/><Relationship Id="rId4" Type="http://schemas.openxmlformats.org/officeDocument/2006/relationships/image" Target="../media/image161.jpeg"/><Relationship Id="rId9" Type="http://schemas.openxmlformats.org/officeDocument/2006/relationships/image" Target="../media/image166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6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as.ecp.fr/Personnel/teboul/files/ijcv10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hyperlink" Target="http://vladlen.info/papers/metropolis.pdf" TargetMode="External"/><Relationship Id="rId4" Type="http://schemas.openxmlformats.org/officeDocument/2006/relationships/image" Target="../media/image8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60" y="2616201"/>
            <a:ext cx="10039762" cy="42418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(Many) Limitations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Constant number of parameters in </a:t>
            </a:r>
            <a:r>
              <a:rPr lang="en-GB" dirty="0" err="1" smtClean="0"/>
              <a:t>optim</a:t>
            </a:r>
            <a:endParaRPr lang="en-GB" dirty="0" smtClean="0"/>
          </a:p>
          <a:p>
            <a:pPr lvl="1"/>
            <a:r>
              <a:rPr lang="en-GB" dirty="0" smtClean="0"/>
              <a:t>For the moment, objects are almost </a:t>
            </a:r>
            <a:r>
              <a:rPr lang="en-GB" dirty="0" smtClean="0"/>
              <a:t>useless</a:t>
            </a:r>
          </a:p>
          <a:p>
            <a:pPr lvl="1"/>
            <a:r>
              <a:rPr lang="en-GB" dirty="0" smtClean="0"/>
              <a:t>Lacking regularisation forces for width (propagation)</a:t>
            </a:r>
            <a:endParaRPr lang="en-GB" dirty="0" smtClean="0"/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 smtClean="0"/>
              <a:t>How to deal with parking places?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</a:t>
            </a:r>
            <a:r>
              <a:rPr lang="en-GB" b="1" dirty="0">
                <a:solidFill>
                  <a:schemeClr val="tx1"/>
                </a:solidFill>
              </a:rPr>
              <a:t>ntroduction </a:t>
            </a:r>
            <a:r>
              <a:rPr lang="en-GB" b="1" dirty="0">
                <a:solidFill>
                  <a:schemeClr val="tx1"/>
                </a:solidFill>
              </a:rPr>
              <a:t>to Lidar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Point </a:t>
            </a:r>
            <a:r>
              <a:rPr lang="en-GB" dirty="0"/>
              <a:t>Cloud </a:t>
            </a:r>
            <a:r>
              <a:rPr lang="en-GB" dirty="0"/>
              <a:t>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specific for various purposes </a:t>
            </a:r>
          </a:p>
          <a:p>
            <a:pPr lvl="2">
              <a:buNone/>
            </a:pPr>
            <a:r>
              <a:rPr lang="en-US" dirty="0"/>
              <a:t>(many tools/formats/usage) </a:t>
            </a: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>
                <a:sym typeface="Wingdings" pitchFamily="2" charset="2"/>
              </a:rPr>
              <a:t>need to manage the entire pipeline</a:t>
            </a:r>
          </a:p>
          <a:p>
            <a:pPr lvl="2"/>
            <a:r>
              <a:rPr lang="en-US" dirty="0"/>
              <a:t>need meta data / contextual information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cross use with other data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8405542" y="3616720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0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4" cstate="print"/>
          <a:srcRect l="62698"/>
          <a:stretch>
            <a:fillRect/>
          </a:stretch>
        </p:blipFill>
        <p:spPr bwMode="auto">
          <a:xfrm>
            <a:off x="2597249" y="2697748"/>
            <a:ext cx="7697198" cy="4160252"/>
          </a:xfrm>
          <a:prstGeom prst="rect">
            <a:avLst/>
          </a:prstGeom>
          <a:noFill/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4" cstate="print"/>
          <a:srcRect r="37302"/>
          <a:stretch>
            <a:fillRect/>
          </a:stretch>
        </p:blipFill>
        <p:spPr bwMode="auto">
          <a:xfrm>
            <a:off x="2374389" y="3525445"/>
            <a:ext cx="9108540" cy="292895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0" y="4791963"/>
            <a:ext cx="6432988" cy="19990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3" cstate="print"/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/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447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6" cstate="print"/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7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82" y="2355525"/>
            <a:ext cx="9833101" cy="450247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level(</a:t>
            </a:r>
            <a:r>
              <a:rPr lang="en-US" dirty="0"/>
              <a:t>O(</a:t>
            </a:r>
            <a:r>
              <a:rPr lang="en-US" dirty="0" smtClean="0"/>
              <a:t>ln(n))), not point level (O(n))</a:t>
            </a:r>
          </a:p>
          <a:p>
            <a:pPr lvl="1"/>
            <a:r>
              <a:rPr lang="en-US" dirty="0" smtClean="0"/>
              <a:t>LOD : rely on ordering the points ! </a:t>
            </a:r>
          </a:p>
          <a:p>
            <a:pPr lvl="2"/>
            <a:r>
              <a:rPr lang="en-US" dirty="0" smtClean="0"/>
              <a:t>You have to use it</a:t>
            </a:r>
          </a:p>
          <a:p>
            <a:pPr lvl="2"/>
            <a:r>
              <a:rPr lang="en-US" dirty="0" smtClean="0"/>
              <a:t>May be slow to build</a:t>
            </a:r>
          </a:p>
          <a:p>
            <a:pPr lvl="2"/>
            <a:r>
              <a:rPr lang="en-US" dirty="0" smtClean="0"/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smtClean="0"/>
              <a:t>Very simple street model: revolves around street axis.</a:t>
            </a:r>
          </a:p>
          <a:p>
            <a:pPr lvl="1"/>
            <a:r>
              <a:rPr lang="en-GB" dirty="0" smtClean="0"/>
              <a:t>Too simple?</a:t>
            </a:r>
          </a:p>
          <a:p>
            <a:pPr lvl="1"/>
            <a:r>
              <a:rPr lang="en-GB" dirty="0" smtClean="0"/>
              <a:t>Pedestrian street?</a:t>
            </a:r>
          </a:p>
          <a:p>
            <a:pPr lvl="1"/>
            <a:r>
              <a:rPr lang="en-GB" dirty="0" smtClean="0"/>
              <a:t>Based on topology </a:t>
            </a:r>
            <a:r>
              <a:rPr lang="en-GB" dirty="0" smtClean="0">
                <a:sym typeface="Wingdings" panose="05000000000000000000" pitchFamily="2" charset="2"/>
              </a:rPr>
              <a:t> hard to maintain/scale/edit</a:t>
            </a:r>
          </a:p>
          <a:p>
            <a:r>
              <a:rPr lang="en-GB" dirty="0"/>
              <a:t>Point Cloud Server :</a:t>
            </a:r>
          </a:p>
          <a:p>
            <a:pPr lvl="1"/>
            <a:r>
              <a:rPr lang="en-GB" dirty="0"/>
              <a:t>Need several processing methods to extract observations</a:t>
            </a:r>
          </a:p>
          <a:p>
            <a:pPr lvl="1"/>
            <a:r>
              <a:rPr lang="en-GB" dirty="0"/>
              <a:t>Coupling with street images missing</a:t>
            </a:r>
          </a:p>
          <a:p>
            <a:pPr lvl="1"/>
            <a:r>
              <a:rPr lang="en-GB" dirty="0"/>
              <a:t>3D from images? Updating</a:t>
            </a:r>
            <a:r>
              <a:rPr lang="en-GB" dirty="0" smtClean="0"/>
              <a:t>?</a:t>
            </a: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r>
              <a:rPr lang="en-GB" dirty="0" smtClean="0"/>
              <a:t>Dealing with objects and road model simultaneously calls for much stronger modelling and optimisation 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Since the beginning of the thesis :</a:t>
            </a:r>
          </a:p>
          <a:p>
            <a:pPr lvl="1"/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maps no more required only by traditional data provider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Many methods on low level classification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Different cars with different hard  need a more abstract street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“smart city” is trending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is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Saint </a:t>
            </a:r>
            <a:r>
              <a:rPr lang="en-GB" dirty="0" err="1" smtClean="0">
                <a:sym typeface="Wingdings" panose="05000000000000000000" pitchFamily="2" charset="2"/>
              </a:rPr>
              <a:t>Mandé</a:t>
            </a:r>
            <a:r>
              <a:rPr lang="en-GB" dirty="0" smtClean="0">
                <a:sym typeface="Wingdings" panose="05000000000000000000" pitchFamily="2" charset="2"/>
              </a:rPr>
              <a:t> entry roundabout .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Day : next to </a:t>
            </a:r>
            <a:r>
              <a:rPr lang="en-GB" dirty="0" err="1" smtClean="0">
                <a:sym typeface="Wingdings" panose="05000000000000000000" pitchFamily="2" charset="2"/>
              </a:rPr>
              <a:t>Lenotre</a:t>
            </a:r>
            <a:r>
              <a:rPr lang="en-GB" dirty="0" smtClean="0">
                <a:sym typeface="Wingdings" panose="05000000000000000000" pitchFamily="2" charset="2"/>
              </a:rPr>
              <a:t>: luxury caterer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Night: hookers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(garbage/ café terrace/ parking behaviour)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Understanding city may be key to planning 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To understand study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172450" y="1121138"/>
            <a:ext cx="3937000" cy="5570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 procedural modelling candidate?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</a:t>
            </a:r>
            <a:r>
              <a:rPr lang="en-GB" dirty="0" smtClean="0"/>
              <a:t>need illustrations and splitting </a:t>
            </a:r>
            <a:r>
              <a:rPr lang="en-GB" dirty="0" smtClean="0"/>
              <a:t>slides</a:t>
            </a:r>
          </a:p>
          <a:p>
            <a:r>
              <a:rPr lang="en-GB" dirty="0" smtClean="0"/>
              <a:t>Solve the </a:t>
            </a:r>
            <a:r>
              <a:rPr lang="en-GB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 smtClean="0"/>
          </a:p>
          <a:p>
            <a:r>
              <a:rPr lang="en-GB" dirty="0" smtClean="0"/>
              <a:t>Intro : trop </a:t>
            </a:r>
            <a:r>
              <a:rPr lang="en-GB" dirty="0" err="1" smtClean="0"/>
              <a:t>fouilli</a:t>
            </a:r>
            <a:r>
              <a:rPr lang="en-GB" dirty="0" smtClean="0"/>
              <a:t>, </a:t>
            </a:r>
            <a:r>
              <a:rPr lang="en-GB" dirty="0" smtClean="0"/>
              <a:t>trop </a:t>
            </a:r>
            <a:r>
              <a:rPr lang="en-GB" dirty="0" smtClean="0"/>
              <a:t>long</a:t>
            </a:r>
          </a:p>
          <a:p>
            <a:r>
              <a:rPr lang="en-GB" dirty="0" smtClean="0"/>
              <a:t>Point cloud server : </a:t>
            </a:r>
            <a:r>
              <a:rPr lang="en-GB" dirty="0" err="1" smtClean="0"/>
              <a:t>mettre</a:t>
            </a:r>
            <a:r>
              <a:rPr lang="en-GB" dirty="0" smtClean="0"/>
              <a:t> après </a:t>
            </a:r>
            <a:r>
              <a:rPr lang="en-GB" dirty="0" err="1" smtClean="0"/>
              <a:t>optim</a:t>
            </a:r>
            <a:endParaRPr lang="en-GB" dirty="0" smtClean="0"/>
          </a:p>
          <a:p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</a:t>
            </a:r>
            <a:r>
              <a:rPr lang="en-GB" dirty="0" smtClean="0"/>
              <a:t>bandwidth: </a:t>
            </a:r>
            <a:r>
              <a:rPr lang="en-GB" dirty="0" smtClean="0"/>
              <a:t>it’s going to be fast, too fast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b="1" dirty="0" smtClean="0"/>
              <a:t>GIS </a:t>
            </a:r>
            <a:r>
              <a:rPr lang="fr-FR" dirty="0" smtClean="0"/>
              <a:t>: road as center line + buffer</a:t>
            </a:r>
          </a:p>
          <a:p>
            <a:pPr lvl="1"/>
            <a:r>
              <a:rPr lang="fr-FR" b="1" dirty="0" smtClean="0"/>
              <a:t>Traffic simulation </a:t>
            </a:r>
            <a:r>
              <a:rPr lang="fr-FR" dirty="0" smtClean="0"/>
              <a:t>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b="1" dirty="0" smtClean="0"/>
              <a:t>Computer graphics </a:t>
            </a:r>
            <a:r>
              <a:rPr lang="en-GB" dirty="0" smtClean="0"/>
              <a:t>: nice 3D roads blending with surroundings</a:t>
            </a:r>
          </a:p>
          <a:p>
            <a:pPr lvl="1"/>
            <a:r>
              <a:rPr lang="en-GB" b="1" dirty="0" smtClean="0"/>
              <a:t>Procedural </a:t>
            </a:r>
            <a:r>
              <a:rPr lang="en-GB" b="1" dirty="0" smtClean="0"/>
              <a:t>city modelling </a:t>
            </a:r>
            <a:r>
              <a:rPr lang="en-GB" dirty="0" smtClean="0"/>
              <a:t>: road network as start for procedural city</a:t>
            </a:r>
          </a:p>
          <a:p>
            <a:pPr lvl="1"/>
            <a:r>
              <a:rPr lang="en-GB" b="1" dirty="0" smtClean="0"/>
              <a:t>Remote Sensing </a:t>
            </a:r>
            <a:r>
              <a:rPr lang="en-GB" dirty="0" smtClean="0"/>
              <a:t>: mostly road surface and markings</a:t>
            </a:r>
          </a:p>
          <a:p>
            <a:pPr lvl="1"/>
            <a:r>
              <a:rPr lang="en-GB" b="1" dirty="0" smtClean="0"/>
              <a:t>driving simulator </a:t>
            </a:r>
            <a:r>
              <a:rPr lang="en-GB" dirty="0" smtClean="0"/>
              <a:t>: intersection</a:t>
            </a:r>
          </a:p>
          <a:p>
            <a:pPr lvl="1"/>
            <a:r>
              <a:rPr lang="en-GB" b="1" dirty="0" smtClean="0"/>
              <a:t>Automotive industrial </a:t>
            </a:r>
            <a:r>
              <a:rPr lang="en-GB" dirty="0" smtClean="0"/>
              <a:t>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aerial </a:t>
            </a:r>
            <a:r>
              <a:rPr lang="en-GB" dirty="0" err="1" smtClean="0"/>
              <a:t>imags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rot="19496444">
            <a:off x="3684439" y="3372075"/>
            <a:ext cx="2319688" cy="102275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detailed ref for remote sensing from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9496444">
            <a:off x="156046" y="1825811"/>
            <a:ext cx="2319688" cy="683394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replace chapter by presentation order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</a:t>
            </a:r>
            <a:r>
              <a:rPr lang="en-GB" dirty="0" smtClean="0"/>
              <a:t>?</a:t>
            </a:r>
            <a:endParaRPr lang="en-GB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</a:t>
            </a:r>
            <a:r>
              <a:rPr lang="en-GB" dirty="0" smtClean="0"/>
              <a:t>streets?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</a:t>
            </a:r>
          </a:p>
          <a:p>
            <a:pPr lvl="1">
              <a:spcBef>
                <a:spcPts val="1800"/>
              </a:spcBef>
            </a:pPr>
            <a:r>
              <a:rPr lang="en-GB" sz="2100" dirty="0"/>
              <a:t>Generating best guess streets</a:t>
            </a:r>
          </a:p>
          <a:p>
            <a:pPr lvl="1">
              <a:spcBef>
                <a:spcPts val="1800"/>
              </a:spcBef>
            </a:pPr>
            <a:r>
              <a:rPr lang="en-GB" sz="2000" dirty="0" smtClean="0"/>
              <a:t>Editing </a:t>
            </a:r>
            <a:r>
              <a:rPr lang="en-GB" sz="2000" dirty="0" smtClean="0"/>
              <a:t>streets (in-base</a:t>
            </a:r>
            <a:r>
              <a:rPr lang="en-GB" sz="2000" dirty="0" smtClean="0"/>
              <a:t>) </a:t>
            </a:r>
          </a:p>
          <a:p>
            <a:pPr lvl="1">
              <a:spcBef>
                <a:spcPts val="1800"/>
              </a:spcBef>
            </a:pPr>
            <a:r>
              <a:rPr lang="en-GB" sz="2000" dirty="0" smtClean="0"/>
              <a:t>Fitting </a:t>
            </a:r>
            <a:r>
              <a:rPr lang="en-GB" sz="2000" dirty="0"/>
              <a:t>the street </a:t>
            </a:r>
            <a:r>
              <a:rPr lang="en-GB" sz="2000" dirty="0" smtClean="0"/>
              <a:t>model</a:t>
            </a:r>
            <a:endParaRPr lang="en-GB" sz="2000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Data for observation:</a:t>
            </a:r>
            <a:endParaRPr lang="en-GB" dirty="0" smtClean="0"/>
          </a:p>
          <a:p>
            <a:pPr marL="457200" lvl="1" indent="0">
              <a:buNone/>
            </a:pPr>
            <a:r>
              <a:rPr lang="en-GB" sz="2000" dirty="0" smtClean="0"/>
              <a:t>Point Cloud Server</a:t>
            </a:r>
          </a:p>
          <a:p>
            <a:pPr marL="0" indent="0">
              <a:buNone/>
            </a:pPr>
            <a:r>
              <a:rPr lang="en-GB" dirty="0" smtClean="0"/>
              <a:t>Conclusion </a:t>
            </a:r>
            <a:r>
              <a:rPr lang="en-GB" dirty="0" smtClean="0"/>
              <a:t>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2377440"/>
            <a:ext cx="1403927" cy="337681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 whole Paris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D:\RemiCura\documents\Thèse\explication_sujet_these\presentation_travail_JR2015\src\img\street_gen_tout_par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130022"/>
            <a:ext cx="8309106" cy="472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 rot="19496444">
            <a:off x="3063086" y="1700356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merge this slide with previous by putting small zoom balloons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8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NeoDBGS</a:t>
            </a:r>
            <a:r>
              <a:rPr lang="en-GB" dirty="0" smtClean="0"/>
              <a:t>)</a:t>
            </a:r>
            <a:endParaRPr lang="en-GB" dirty="0" smtClean="0"/>
          </a:p>
          <a:p>
            <a:r>
              <a:rPr lang="en-GB" dirty="0" smtClean="0"/>
              <a:t>Tested 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1" y="3178803"/>
            <a:ext cx="6522333" cy="31775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4533500" y="2069432"/>
            <a:ext cx="7644984" cy="4788568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concept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Fitting </a:t>
            </a:r>
            <a:r>
              <a:rPr lang="en-GB" dirty="0" smtClean="0"/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5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 rot="20562052">
            <a:off x="6391178" y="1472711"/>
            <a:ext cx="4183773" cy="956939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put another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match observation to axis 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84" y="3085661"/>
            <a:ext cx="10103799" cy="377233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road markings : IN</a:t>
            </a:r>
          </a:p>
          <a:p>
            <a:pPr lvl="1"/>
            <a:r>
              <a:rPr lang="en-GB" dirty="0" smtClean="0"/>
              <a:t>Pedestrian crossing marking : BORDER_IN (0.2 m)</a:t>
            </a:r>
          </a:p>
          <a:p>
            <a:pPr lvl="1"/>
            <a:r>
              <a:rPr lang="en-GB" dirty="0" smtClean="0"/>
              <a:t>Traffic sign : OUT</a:t>
            </a:r>
          </a:p>
          <a:p>
            <a:pPr lvl="1"/>
            <a:r>
              <a:rPr lang="en-GB" dirty="0" smtClean="0"/>
              <a:t>No parking markings : BORDER_OUT (0.1m)</a:t>
            </a:r>
          </a:p>
          <a:p>
            <a:pPr lvl="1"/>
            <a:endParaRPr lang="en-GB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86045"/>
            <a:ext cx="6119406" cy="397195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94" y="2412283"/>
            <a:ext cx="7819447" cy="414909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2282412"/>
            <a:ext cx="9946928" cy="457558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42" y="3429000"/>
            <a:ext cx="8169384" cy="3429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3200400"/>
            <a:ext cx="9883431" cy="3327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2343525" y="2569118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add illustration of what would happen if these </a:t>
            </a:r>
            <a:r>
              <a:rPr lang="en-GB" dirty="0" err="1" smtClean="0"/>
              <a:t>obs</a:t>
            </a:r>
            <a:r>
              <a:rPr lang="en-GB" dirty="0" smtClean="0"/>
              <a:t> were taken into account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1676932"/>
            <a:ext cx="4951340" cy="39053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1.8m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0.4m</a:t>
            </a:r>
          </a:p>
          <a:p>
            <a:r>
              <a:rPr lang="en-GB" dirty="0" smtClean="0"/>
              <a:t>Kerb observation + user input</a:t>
            </a:r>
          </a:p>
          <a:p>
            <a:pPr lvl="1"/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sidewalk : from 1.8m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dirty="0" smtClean="0"/>
              <a:t>0.34m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It’s much better in a challenging area!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7893019" y="3905055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dirty="0" smtClean="0"/>
              <a:t>Not enough curb detection!</a:t>
            </a:r>
          </a:p>
          <a:p>
            <a:r>
              <a:rPr lang="en-GB" dirty="0" smtClean="0"/>
              <a:t>Sometime:</a:t>
            </a:r>
          </a:p>
          <a:p>
            <a:pPr lvl="1"/>
            <a:r>
              <a:rPr lang="en-GB" dirty="0" smtClean="0"/>
              <a:t>Road model not sufficient</a:t>
            </a:r>
          </a:p>
          <a:p>
            <a:r>
              <a:rPr lang="en-GB" dirty="0" smtClean="0"/>
              <a:t>Seldom:</a:t>
            </a:r>
          </a:p>
          <a:p>
            <a:pPr lvl="1"/>
            <a:r>
              <a:rPr lang="en-GB" dirty="0" smtClean="0"/>
              <a:t>Optimisation not optimal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3351844" y="3983828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0.6m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Many streets in the area lack kerb observations, but still significantly better.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8002170" y="4105636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3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: topology is broken at few points</a:t>
            </a:r>
          </a:p>
          <a:p>
            <a:pPr lvl="1"/>
            <a:r>
              <a:rPr lang="en-GB" dirty="0" smtClean="0"/>
              <a:t>Few enough to manually correct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94" y="3365500"/>
            <a:ext cx="9594863" cy="352831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ground truth as observation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0.1m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still residuals, why?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Paris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8002170" y="3997788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4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14463</TotalTime>
  <Words>3755</Words>
  <Application>Microsoft Office PowerPoint</Application>
  <PresentationFormat>Grand écran</PresentationFormat>
  <Paragraphs>965</Paragraphs>
  <Slides>149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149</vt:i4>
      </vt:variant>
    </vt:vector>
  </HeadingPairs>
  <TitlesOfParts>
    <vt:vector size="155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sensing area</vt:lpstr>
      <vt:lpstr>Inverse Procedural modelling : Paris area</vt:lpstr>
      <vt:lpstr>Inverse Procedural modelling: Paris area</vt:lpstr>
      <vt:lpstr>Inverse Procedural modelling: error sources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Limitations</vt:lpstr>
      <vt:lpstr>Data for observations: Point Cloud Server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224</cp:revision>
  <dcterms:created xsi:type="dcterms:W3CDTF">2016-08-19T14:47:50Z</dcterms:created>
  <dcterms:modified xsi:type="dcterms:W3CDTF">2016-09-07T11:08:06Z</dcterms:modified>
</cp:coreProperties>
</file>